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4" r:id="rId3"/>
    <p:sldId id="265" r:id="rId4"/>
    <p:sldId id="268" r:id="rId5"/>
    <p:sldId id="269" r:id="rId6"/>
    <p:sldId id="270" r:id="rId7"/>
    <p:sldId id="271" r:id="rId8"/>
    <p:sldId id="278" r:id="rId9"/>
    <p:sldId id="267" r:id="rId10"/>
    <p:sldId id="272" r:id="rId11"/>
    <p:sldId id="275" r:id="rId12"/>
    <p:sldId id="274" r:id="rId13"/>
    <p:sldId id="276" r:id="rId14"/>
    <p:sldId id="277" r:id="rId15"/>
    <p:sldId id="261" r:id="rId16"/>
  </p:sldIdLst>
  <p:sldSz cx="18288000" cy="10287000"/>
  <p:notesSz cx="6858000" cy="9144000"/>
  <p:embeddedFontLst>
    <p:embeddedFont>
      <p:font typeface="Tahoma" panose="020B0604030504040204" pitchFamily="34" charset="0"/>
      <p:regular r:id="rId17"/>
      <p:bold r:id="rId18"/>
    </p:embeddedFont>
    <p:embeddedFont>
      <p:font typeface="Times" panose="02020603050405020304" pitchFamily="18" charset="0"/>
      <p:regular r:id="rId19"/>
      <p:bold r:id="rId20"/>
      <p:italic r:id="rId21"/>
      <p:boldItalic r:id="rId22"/>
    </p:embeddedFont>
    <p:embeddedFont>
      <p:font typeface="Poppins Medium Bold" panose="020B0604020202020204" charset="0"/>
      <p:regular r:id="rId23"/>
      <p:bold r:id="rId24"/>
    </p:embeddedFont>
    <p:embeddedFont>
      <p:font typeface="Poppins Medium" panose="020B0604020202020204" charset="0"/>
      <p:regular r:id="rId25"/>
      <p:italic r:id="rId26"/>
    </p:embeddedFont>
    <p:embeddedFont>
      <p:font typeface="Poppins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48F98-E981-4B62-912B-CD9F8F8112F7}" v="1" dt="2024-08-01T00:34:15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300" y="-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microsoft.com/office/2015/10/relationships/revisionInfo" Target="revisionInfo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r-tech/zphish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EB29DC-32A1-7D73-18A7-524F48910BC1}"/>
              </a:ext>
            </a:extLst>
          </p:cNvPr>
          <p:cNvGrpSpPr/>
          <p:nvPr/>
        </p:nvGrpSpPr>
        <p:grpSpPr>
          <a:xfrm>
            <a:off x="0" y="39386"/>
            <a:ext cx="18285714" cy="10285714"/>
            <a:chOff x="0" y="1286"/>
            <a:chExt cx="18285714" cy="10285714"/>
          </a:xfrm>
        </p:grpSpPr>
        <p:pic>
          <p:nvPicPr>
            <p:cNvPr id="3" name="Picture 2" descr="A blue square with white lines&#10;&#10;Description automatically generated">
              <a:extLst>
                <a:ext uri="{FF2B5EF4-FFF2-40B4-BE49-F238E27FC236}">
                  <a16:creationId xmlns:a16="http://schemas.microsoft.com/office/drawing/2014/main" id="{79DD2015-D1AF-53A7-E522-A8701E96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grpSp>
          <p:nvGrpSpPr>
            <p:cNvPr id="4" name="Group 31">
              <a:extLst>
                <a:ext uri="{FF2B5EF4-FFF2-40B4-BE49-F238E27FC236}">
                  <a16:creationId xmlns:a16="http://schemas.microsoft.com/office/drawing/2014/main" id="{FB14E858-0B6A-1286-1BA0-6A8CEDC12971}"/>
                </a:ext>
              </a:extLst>
            </p:cNvPr>
            <p:cNvGrpSpPr/>
            <p:nvPr/>
          </p:nvGrpSpPr>
          <p:grpSpPr>
            <a:xfrm>
              <a:off x="76200" y="1114044"/>
              <a:ext cx="16916399" cy="3804575"/>
              <a:chOff x="-2338186" y="-2207132"/>
              <a:chExt cx="16744427" cy="5072767"/>
            </a:xfrm>
          </p:grpSpPr>
          <p:sp>
            <p:nvSpPr>
              <p:cNvPr id="5" name="TextBox 32">
                <a:extLst>
                  <a:ext uri="{FF2B5EF4-FFF2-40B4-BE49-F238E27FC236}">
                    <a16:creationId xmlns:a16="http://schemas.microsoft.com/office/drawing/2014/main" id="{72A642C8-49B2-ADB9-8677-45F81CF4E63C}"/>
                  </a:ext>
                </a:extLst>
              </p:cNvPr>
              <p:cNvSpPr txBox="1"/>
              <p:nvPr/>
            </p:nvSpPr>
            <p:spPr>
              <a:xfrm>
                <a:off x="-2338186" y="-89020"/>
                <a:ext cx="16744427" cy="2954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4800" b="1" spc="-420" dirty="0" smtClean="0">
                    <a:solidFill>
                      <a:srgbClr val="FFFFFF"/>
                    </a:solidFill>
                    <a:latin typeface="Poppins Medium"/>
                  </a:rPr>
                  <a:t>Automated  </a:t>
                </a:r>
                <a:r>
                  <a:rPr lang="en-US" sz="4800" b="1" spc="-420" dirty="0">
                    <a:solidFill>
                      <a:srgbClr val="FFFFFF"/>
                    </a:solidFill>
                    <a:latin typeface="Poppins Medium"/>
                  </a:rPr>
                  <a:t>Phishing Attack Simulation </a:t>
                </a:r>
                <a:endParaRPr lang="en-US" sz="4800" b="1" spc="-420" dirty="0">
                  <a:solidFill>
                    <a:srgbClr val="FFFFFF"/>
                  </a:solidFill>
                  <a:latin typeface="Poppins Medium"/>
                </a:endParaRPr>
              </a:p>
              <a:p>
                <a:pPr algn="ctr"/>
                <a:r>
                  <a:rPr lang="en-US" sz="4800" b="1" spc="-420" dirty="0" smtClean="0">
                    <a:solidFill>
                      <a:srgbClr val="FFFFFF"/>
                    </a:solidFill>
                    <a:latin typeface="Poppins Medium"/>
                  </a:rPr>
                  <a:t>and </a:t>
                </a:r>
                <a:endParaRPr lang="en-US" sz="4800" b="1" spc="-420" dirty="0">
                  <a:solidFill>
                    <a:srgbClr val="FFFFFF"/>
                  </a:solidFill>
                  <a:latin typeface="Poppins Medium"/>
                </a:endParaRPr>
              </a:p>
              <a:p>
                <a:pPr algn="ctr"/>
                <a:r>
                  <a:rPr lang="en-US" sz="4800" b="1" spc="-420" dirty="0">
                    <a:solidFill>
                      <a:srgbClr val="FFFFFF"/>
                    </a:solidFill>
                    <a:latin typeface="Poppins Medium"/>
                  </a:rPr>
                  <a:t>Firewall </a:t>
                </a:r>
                <a:r>
                  <a:rPr lang="en-US" sz="4800" b="1" spc="-420" dirty="0" smtClean="0">
                    <a:solidFill>
                      <a:srgbClr val="FFFFFF"/>
                    </a:solidFill>
                    <a:latin typeface="Poppins Medium"/>
                  </a:rPr>
                  <a:t>Testing  &amp; </a:t>
                </a:r>
                <a:r>
                  <a:rPr lang="en-US" sz="4800" b="1" spc="-420" dirty="0" smtClean="0">
                    <a:solidFill>
                      <a:srgbClr val="FFFFFF"/>
                    </a:solidFill>
                    <a:latin typeface="Poppins Medium"/>
                  </a:rPr>
                  <a:t>Evasion</a:t>
                </a:r>
                <a:endParaRPr lang="en-US" sz="4800" b="1" spc="-420" dirty="0">
                  <a:solidFill>
                    <a:srgbClr val="FFFFFF"/>
                  </a:solidFill>
                  <a:latin typeface="Poppins Medium"/>
                </a:endParaRPr>
              </a:p>
            </p:txBody>
          </p:sp>
          <p:sp>
            <p:nvSpPr>
              <p:cNvPr id="6" name="TextBox 33">
                <a:extLst>
                  <a:ext uri="{FF2B5EF4-FFF2-40B4-BE49-F238E27FC236}">
                    <a16:creationId xmlns:a16="http://schemas.microsoft.com/office/drawing/2014/main" id="{AC448FC9-995A-F1B1-03AB-180D43E164ED}"/>
                  </a:ext>
                </a:extLst>
              </p:cNvPr>
              <p:cNvSpPr txBox="1"/>
              <p:nvPr/>
            </p:nvSpPr>
            <p:spPr>
              <a:xfrm>
                <a:off x="-1055955" y="-2207132"/>
                <a:ext cx="14029115" cy="161480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0800"/>
                  </a:lnSpc>
                </a:pPr>
                <a:r>
                  <a:rPr lang="en-US" sz="4800" b="1" spc="-420" dirty="0">
                    <a:solidFill>
                      <a:srgbClr val="FFFFFF"/>
                    </a:solidFill>
                    <a:latin typeface="Poppins Medium"/>
                  </a:rPr>
                  <a:t>Cyber Girls 4 . 0 Open Day Project</a:t>
                </a:r>
                <a:endParaRPr lang="en-US" sz="4800" b="1" spc="-420" dirty="0">
                  <a:solidFill>
                    <a:srgbClr val="FFFFFF"/>
                  </a:solidFill>
                  <a:latin typeface="Poppins Medium"/>
                  <a:cs typeface="Poppins Medium"/>
                </a:endParaRPr>
              </a:p>
            </p:txBody>
          </p:sp>
        </p:grpSp>
        <p:sp>
          <p:nvSpPr>
            <p:cNvPr id="2" name="TextBox 33">
              <a:extLst>
                <a:ext uri="{FF2B5EF4-FFF2-40B4-BE49-F238E27FC236}">
                  <a16:creationId xmlns:a16="http://schemas.microsoft.com/office/drawing/2014/main" id="{2635312D-E2E3-8E27-341B-B52936A67FCE}"/>
                </a:ext>
              </a:extLst>
            </p:cNvPr>
            <p:cNvSpPr txBox="1"/>
            <p:nvPr/>
          </p:nvSpPr>
          <p:spPr>
            <a:xfrm>
              <a:off x="3193408" y="6062066"/>
              <a:ext cx="4173208" cy="4180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Poppins Medium"/>
                  <a:ea typeface="MS Mincho"/>
                  <a:cs typeface="Poppins Medium"/>
                </a:rPr>
                <a:t>Group Number 6</a:t>
              </a:r>
              <a:endParaRPr lang="en-US" sz="2000" b="1" dirty="0">
                <a:solidFill>
                  <a:schemeClr val="bg1"/>
                </a:solidFill>
                <a:effectLst/>
                <a:latin typeface="Poppins Medium"/>
                <a:ea typeface="MS Mincho" panose="02020609040205080304" pitchFamily="49" charset="-128"/>
                <a:cs typeface="Poppins Medium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5B1479-C0CB-B7FC-9771-3635C5F72790}"/>
              </a:ext>
            </a:extLst>
          </p:cNvPr>
          <p:cNvSpPr txBox="1"/>
          <p:nvPr/>
        </p:nvSpPr>
        <p:spPr>
          <a:xfrm>
            <a:off x="3392560" y="6650457"/>
            <a:ext cx="5522840" cy="2728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700" marR="5080">
              <a:spcBef>
                <a:spcPts val="100"/>
              </a:spcBef>
              <a:spcAft>
                <a:spcPts val="800"/>
              </a:spcAft>
            </a:pPr>
            <a:r>
              <a:rPr lang="en-US" sz="1800" dirty="0">
                <a:solidFill>
                  <a:srgbClr val="FFFFFF"/>
                </a:solidFill>
                <a:latin typeface="Poppins Medium"/>
                <a:ea typeface="Tahoma"/>
                <a:cs typeface="Tahoma"/>
              </a:rPr>
              <a:t>Names: </a:t>
            </a:r>
            <a:r>
              <a:rPr lang="en-US" sz="1800" dirty="0">
                <a:latin typeface="Poppins Medium"/>
                <a:ea typeface="Tahoma"/>
                <a:cs typeface="Tahoma"/>
              </a:rPr>
              <a:t/>
            </a:r>
            <a:br>
              <a:rPr lang="en-US" sz="1800" dirty="0">
                <a:latin typeface="Poppins Medium"/>
                <a:ea typeface="Tahoma"/>
                <a:cs typeface="Tahoma"/>
              </a:rPr>
            </a:br>
            <a:r>
              <a:rPr lang="en-US" sz="1800" dirty="0">
                <a:solidFill>
                  <a:srgbClr val="FFFFFF"/>
                </a:solidFill>
                <a:latin typeface="Poppins Medium"/>
                <a:ea typeface="Tahoma"/>
                <a:cs typeface="Tahoma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Poppins Medium"/>
                <a:ea typeface="Tahoma"/>
                <a:cs typeface="Tahoma"/>
              </a:rPr>
              <a:t>. 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Tetuh Wibinah </a:t>
            </a:r>
            <a:endParaRPr lang="en-US" sz="2000" dirty="0">
              <a:latin typeface="Times New Roman" panose="02020603050405020304" pitchFamily="18" charset="0"/>
              <a:ea typeface="Tahoma"/>
              <a:cs typeface="Times New Roman" panose="02020603050405020304" pitchFamily="18" charset="0"/>
            </a:endParaRPr>
          </a:p>
          <a:p>
            <a:pPr marL="12700">
              <a:spcBef>
                <a:spcPts val="5"/>
              </a:spcBef>
              <a:spcAft>
                <a:spcPts val="800"/>
              </a:spcAft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2. Audrey </a:t>
            </a:r>
            <a:r>
              <a:rPr lang="en-US" sz="20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Isutsa</a:t>
            </a:r>
            <a:r>
              <a:rPr lang="en-US" sz="2000" dirty="0" smtClean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ea typeface="Tahoma"/>
              <a:cs typeface="Times New Roman" panose="02020603050405020304" pitchFamily="18" charset="0"/>
            </a:endParaRPr>
          </a:p>
          <a:p>
            <a:pPr marL="12700">
              <a:spcAft>
                <a:spcPts val="800"/>
              </a:spcAft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3. Florence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Kabona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ea typeface="Tahoma"/>
              <a:cs typeface="Times New Roman" panose="02020603050405020304" pitchFamily="18" charset="0"/>
            </a:endParaRPr>
          </a:p>
          <a:p>
            <a:pPr marL="12700">
              <a:spcAft>
                <a:spcPts val="800"/>
              </a:spcAft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4. Praise A.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Utibe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ea typeface="Tahoma"/>
              <a:cs typeface="Times New Roman" panose="02020603050405020304" pitchFamily="18" charset="0"/>
            </a:endParaRPr>
          </a:p>
          <a:p>
            <a:pPr marL="12700">
              <a:spcAft>
                <a:spcPts val="800"/>
              </a:spcAft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5. Ivy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Owusu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ea typeface="Tahoma"/>
              <a:cs typeface="Times New Roman" panose="02020603050405020304" pitchFamily="18" charset="0"/>
            </a:endParaRPr>
          </a:p>
          <a:p>
            <a:pPr algn="l">
              <a:spcAft>
                <a:spcPts val="800"/>
              </a:spcAft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F40E9-4D41-9B3D-CF34-1B004A6F50DE}"/>
              </a:ext>
            </a:extLst>
          </p:cNvPr>
          <p:cNvSpPr txBox="1"/>
          <p:nvPr/>
        </p:nvSpPr>
        <p:spPr>
          <a:xfrm>
            <a:off x="11265229" y="8123068"/>
            <a:ext cx="32610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Poppins Medium"/>
              <a:ea typeface="Tahoma"/>
              <a:cs typeface="Tahoma"/>
            </a:endParaRPr>
          </a:p>
          <a:p>
            <a:pPr algn="l"/>
            <a:endParaRPr lang="en-US" dirty="0">
              <a:latin typeface="Poppins Medium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6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orange border&#10;&#10;Description automatically generated">
            <a:extLst>
              <a:ext uri="{FF2B5EF4-FFF2-40B4-BE49-F238E27FC236}">
                <a16:creationId xmlns:a16="http://schemas.microsoft.com/office/drawing/2014/main" id="{A8BC270E-5EA6-176F-1085-9B8BA98A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A24F2-A54E-9089-DA59-6835E8B261A8}"/>
              </a:ext>
            </a:extLst>
          </p:cNvPr>
          <p:cNvSpPr txBox="1"/>
          <p:nvPr/>
        </p:nvSpPr>
        <p:spPr>
          <a:xfrm>
            <a:off x="3677492" y="1163763"/>
            <a:ext cx="843830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spc="-150" dirty="0">
                <a:solidFill>
                  <a:srgbClr val="FFFFFF"/>
                </a:solidFill>
                <a:latin typeface="Poppins Medium Bold"/>
                <a:ea typeface="Calibri"/>
                <a:cs typeface="Calibri"/>
              </a:rPr>
              <a:t>Testing Firewall Continued</a:t>
            </a:r>
            <a:endParaRPr lang="en-US" sz="5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02B2E-7979-3600-93C3-11D5C8850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610100"/>
            <a:ext cx="11049000" cy="25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9685B-7358-A452-016E-7CC41FEDC9A1}"/>
              </a:ext>
            </a:extLst>
          </p:cNvPr>
          <p:cNvSpPr txBox="1"/>
          <p:nvPr/>
        </p:nvSpPr>
        <p:spPr>
          <a:xfrm>
            <a:off x="838200" y="3149481"/>
            <a:ext cx="15087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cs typeface="Times New Roman" panose="02020603050405020304" pitchFamily="18" charset="0"/>
              </a:rPr>
              <a:t>Testing the denied ports, 21 and 25. Both connections are denied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3796898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orange border&#10;&#10;Description automatically generated">
            <a:extLst>
              <a:ext uri="{FF2B5EF4-FFF2-40B4-BE49-F238E27FC236}">
                <a16:creationId xmlns:a16="http://schemas.microsoft.com/office/drawing/2014/main" id="{A8BC270E-5EA6-176F-1085-9B8BA98A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A24F2-A54E-9089-DA59-6835E8B261A8}"/>
              </a:ext>
            </a:extLst>
          </p:cNvPr>
          <p:cNvSpPr txBox="1"/>
          <p:nvPr/>
        </p:nvSpPr>
        <p:spPr>
          <a:xfrm>
            <a:off x="3677492" y="1163763"/>
            <a:ext cx="760010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spc="-150" dirty="0">
                <a:solidFill>
                  <a:srgbClr val="FFFFFF"/>
                </a:solidFill>
                <a:latin typeface="Poppins Medium Bold"/>
                <a:ea typeface="Calibri"/>
                <a:cs typeface="Calibri"/>
              </a:rPr>
              <a:t>Firewall Evasion</a:t>
            </a:r>
            <a:endParaRPr lang="en-US" sz="5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0CF74-4D73-85CE-273E-278FBB506B3E}"/>
              </a:ext>
            </a:extLst>
          </p:cNvPr>
          <p:cNvSpPr txBox="1"/>
          <p:nvPr/>
        </p:nvSpPr>
        <p:spPr>
          <a:xfrm>
            <a:off x="-609599" y="3199543"/>
            <a:ext cx="18732026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This script below bypasses the UFW rule that blocks port 21 by using an SSH tunnel. </a:t>
            </a:r>
          </a:p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This is a common evasion technique where attackers use allowed ports to access services on blocked ports.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EBAA4C-271B-C7D9-2FC7-2B05E740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5" y="4955382"/>
            <a:ext cx="8991600" cy="472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3861D-0B15-3802-34F6-3B6BF53F2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987" y="5005926"/>
            <a:ext cx="8412641" cy="85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orange border&#10;&#10;Description automatically generated">
            <a:extLst>
              <a:ext uri="{FF2B5EF4-FFF2-40B4-BE49-F238E27FC236}">
                <a16:creationId xmlns:a16="http://schemas.microsoft.com/office/drawing/2014/main" id="{A8BC270E-5EA6-176F-1085-9B8BA98A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A24F2-A54E-9089-DA59-6835E8B261A8}"/>
              </a:ext>
            </a:extLst>
          </p:cNvPr>
          <p:cNvSpPr txBox="1"/>
          <p:nvPr/>
        </p:nvSpPr>
        <p:spPr>
          <a:xfrm>
            <a:off x="3677492" y="1163763"/>
            <a:ext cx="4267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spc="-150" dirty="0">
                <a:solidFill>
                  <a:srgbClr val="FFFFFF"/>
                </a:solidFill>
                <a:latin typeface="Poppins Medium Bold"/>
              </a:rPr>
              <a:t>Conclusion</a:t>
            </a:r>
            <a:endParaRPr lang="en-US" sz="5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05200-EA0A-E470-A7BA-DABD5B6AD853}"/>
              </a:ext>
            </a:extLst>
          </p:cNvPr>
          <p:cNvSpPr txBox="1"/>
          <p:nvPr/>
        </p:nvSpPr>
        <p:spPr>
          <a:xfrm>
            <a:off x="914400" y="3662474"/>
            <a:ext cx="160782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cs typeface="Times New Roman" panose="02020603050405020304" pitchFamily="18" charset="0"/>
              </a:rPr>
              <a:t>Findings</a:t>
            </a:r>
            <a:r>
              <a:rPr lang="en-US" sz="3200" dirty="0">
                <a:cs typeface="Times New Roman" panose="02020603050405020304" pitchFamily="18" charset="0"/>
              </a:rPr>
              <a:t>:</a:t>
            </a:r>
          </a:p>
          <a:p>
            <a:r>
              <a:rPr lang="en-US" sz="3200" dirty="0">
                <a:cs typeface="Times New Roman" panose="02020603050405020304" pitchFamily="18" charset="0"/>
              </a:rPr>
              <a:t>1. Phishing attacks are effective and pose significant risks.</a:t>
            </a:r>
          </a:p>
          <a:p>
            <a:r>
              <a:rPr lang="en-US" sz="3200" dirty="0">
                <a:cs typeface="Times New Roman" panose="02020603050405020304" pitchFamily="18" charset="0"/>
              </a:rPr>
              <a:t>2. Firewalls are critical, but they have vulnerabilities that can be exploited.</a:t>
            </a:r>
          </a:p>
          <a:p>
            <a:endParaRPr lang="en-US" sz="3200" dirty="0">
              <a:cs typeface="Times New Roman" panose="02020603050405020304" pitchFamily="18" charset="0"/>
            </a:endParaRPr>
          </a:p>
          <a:p>
            <a:endParaRPr lang="en-US" sz="3200" dirty="0">
              <a:cs typeface="Times New Roman" panose="02020603050405020304" pitchFamily="18" charset="0"/>
            </a:endParaRPr>
          </a:p>
          <a:p>
            <a:r>
              <a:rPr lang="en-US" sz="3200" b="1" dirty="0">
                <a:cs typeface="Times New Roman" panose="02020603050405020304" pitchFamily="18" charset="0"/>
              </a:rPr>
              <a:t>Project Outcomes:</a:t>
            </a:r>
          </a:p>
          <a:p>
            <a:r>
              <a:rPr lang="en-US" sz="3200" dirty="0">
                <a:cs typeface="Times New Roman" panose="02020603050405020304" pitchFamily="18" charset="0"/>
              </a:rPr>
              <a:t>The project underscored the importance of regular testing and updating of security measures to mitigate these threats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319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orange border&#10;&#10;Description automatically generated">
            <a:extLst>
              <a:ext uri="{FF2B5EF4-FFF2-40B4-BE49-F238E27FC236}">
                <a16:creationId xmlns:a16="http://schemas.microsoft.com/office/drawing/2014/main" id="{A8BC270E-5EA6-176F-1085-9B8BA98A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A24F2-A54E-9089-DA59-6835E8B261A8}"/>
              </a:ext>
            </a:extLst>
          </p:cNvPr>
          <p:cNvSpPr txBox="1"/>
          <p:nvPr/>
        </p:nvSpPr>
        <p:spPr>
          <a:xfrm>
            <a:off x="3677492" y="1163763"/>
            <a:ext cx="683810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spc="-150" dirty="0">
                <a:solidFill>
                  <a:srgbClr val="FFFFFF"/>
                </a:solidFill>
                <a:latin typeface="Poppins Medium Bold"/>
                <a:ea typeface="Calibri"/>
                <a:cs typeface="Calibri"/>
              </a:rPr>
              <a:t>Recommendations</a:t>
            </a:r>
            <a:endParaRPr lang="en-US" sz="5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B0024-86DC-D1AD-DCEC-9EC426BC2C2E}"/>
              </a:ext>
            </a:extLst>
          </p:cNvPr>
          <p:cNvSpPr txBox="1"/>
          <p:nvPr/>
        </p:nvSpPr>
        <p:spPr>
          <a:xfrm>
            <a:off x="762000" y="3009900"/>
            <a:ext cx="16764000" cy="472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Phishing: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Conduct regular phishing simulations and user training.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Implement robust email filters and two-factor authentication.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Firewalls: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Regularly update firewall rules and software.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Implement additional layers of security like IDS/IPS.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Monitor traffic for unusual patterns that could indicate evasion.</a:t>
            </a:r>
          </a:p>
        </p:txBody>
      </p:sp>
    </p:spTree>
    <p:extLst>
      <p:ext uri="{BB962C8B-B14F-4D97-AF65-F5344CB8AC3E}">
        <p14:creationId xmlns:p14="http://schemas.microsoft.com/office/powerpoint/2010/main" val="3470071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orange border&#10;&#10;Description automatically generated">
            <a:extLst>
              <a:ext uri="{FF2B5EF4-FFF2-40B4-BE49-F238E27FC236}">
                <a16:creationId xmlns:a16="http://schemas.microsoft.com/office/drawing/2014/main" id="{A8BC270E-5EA6-176F-1085-9B8BA98A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A24F2-A54E-9089-DA59-6835E8B261A8}"/>
              </a:ext>
            </a:extLst>
          </p:cNvPr>
          <p:cNvSpPr txBox="1"/>
          <p:nvPr/>
        </p:nvSpPr>
        <p:spPr>
          <a:xfrm>
            <a:off x="3677492" y="1163763"/>
            <a:ext cx="683810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spc="-150" dirty="0">
                <a:solidFill>
                  <a:srgbClr val="FFFFFF"/>
                </a:solidFill>
                <a:latin typeface="Poppins Medium Bold"/>
                <a:ea typeface="Calibri"/>
                <a:cs typeface="Calibri"/>
              </a:rPr>
              <a:t>References</a:t>
            </a:r>
            <a:endParaRPr lang="en-US" sz="5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B0024-86DC-D1AD-DCEC-9EC426BC2C2E}"/>
              </a:ext>
            </a:extLst>
          </p:cNvPr>
          <p:cNvSpPr txBox="1"/>
          <p:nvPr/>
        </p:nvSpPr>
        <p:spPr>
          <a:xfrm>
            <a:off x="762000" y="3009900"/>
            <a:ext cx="16764000" cy="3342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3200" i="1" dirty="0">
                <a:latin typeface="+mj-lt"/>
              </a:rPr>
              <a:t>The State of Phishing Attacks"</a:t>
            </a:r>
            <a:r>
              <a:rPr lang="en-US" sz="3200" dirty="0">
                <a:latin typeface="+mj-lt"/>
              </a:rPr>
              <a:t> by Verma, S., &amp; Das, A. (2018). </a:t>
            </a:r>
            <a:r>
              <a:rPr lang="en-US" sz="3200" i="1" dirty="0">
                <a:latin typeface="+mj-lt"/>
              </a:rPr>
              <a:t>Computer Science Review</a:t>
            </a:r>
            <a:r>
              <a:rPr lang="en-US" sz="3200" dirty="0">
                <a:latin typeface="+mj-lt"/>
              </a:rPr>
              <a:t>.</a:t>
            </a:r>
            <a:endParaRPr lang="en-US" sz="3200" dirty="0">
              <a:solidFill>
                <a:prstClr val="black"/>
              </a:solidFill>
              <a:latin typeface="+mj-lt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3200" i="1" dirty="0">
                <a:latin typeface="+mj-lt"/>
              </a:rPr>
              <a:t>Evasion Techniques in Network Security: An Overview"</a:t>
            </a:r>
            <a:r>
              <a:rPr lang="en-US" sz="3200" dirty="0">
                <a:latin typeface="+mj-lt"/>
              </a:rPr>
              <a:t> by Wang, Y., &amp; Zhang, Q. (2020). </a:t>
            </a:r>
            <a:r>
              <a:rPr lang="en-US" sz="3200" i="1" dirty="0">
                <a:latin typeface="+mj-lt"/>
              </a:rPr>
              <a:t>IEEE Communications Surveys &amp; Tutorials</a:t>
            </a:r>
            <a:r>
              <a:rPr lang="en-US" sz="3200" dirty="0">
                <a:latin typeface="+mj-lt"/>
              </a:rPr>
              <a:t>.</a:t>
            </a:r>
            <a:endParaRPr lang="en-US" sz="3200" dirty="0">
              <a:solidFill>
                <a:prstClr val="black"/>
              </a:solidFill>
              <a:latin typeface="+mj-lt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3200" dirty="0">
                <a:latin typeface="+mj-lt"/>
              </a:rPr>
              <a:t>Official GitHub Repository: </a:t>
            </a:r>
            <a:r>
              <a:rPr lang="en-US" sz="3200" dirty="0">
                <a:latin typeface="+mj-lt"/>
                <a:hlinkClick r:id="rId3"/>
              </a:rPr>
              <a:t>https://github.com/htr-tech/zphisher</a:t>
            </a:r>
            <a:r>
              <a:rPr lang="en-US" sz="3200" dirty="0">
                <a:latin typeface="+mj-lt"/>
              </a:rPr>
              <a:t> – Documentation and usage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285214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79DD2015-D1AF-53A7-E522-A8701E965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sp>
        <p:nvSpPr>
          <p:cNvPr id="2" name="TextBox 31">
            <a:extLst>
              <a:ext uri="{FF2B5EF4-FFF2-40B4-BE49-F238E27FC236}">
                <a16:creationId xmlns:a16="http://schemas.microsoft.com/office/drawing/2014/main" id="{27AB301B-2B18-60CE-8D15-595111276415}"/>
              </a:ext>
            </a:extLst>
          </p:cNvPr>
          <p:cNvSpPr txBox="1"/>
          <p:nvPr/>
        </p:nvSpPr>
        <p:spPr>
          <a:xfrm>
            <a:off x="4937378" y="4448175"/>
            <a:ext cx="8413245" cy="125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6000" b="1" spc="-420" dirty="0">
                <a:solidFill>
                  <a:srgbClr val="FFFFFF"/>
                </a:solidFill>
                <a:latin typeface="Poppins Medium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5681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orange border&#10;&#10;Description automatically generated">
            <a:extLst>
              <a:ext uri="{FF2B5EF4-FFF2-40B4-BE49-F238E27FC236}">
                <a16:creationId xmlns:a16="http://schemas.microsoft.com/office/drawing/2014/main" id="{A8BC270E-5EA6-176F-1085-9B8BA98A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" y="18367"/>
            <a:ext cx="18285714" cy="10285714"/>
          </a:xfrm>
          <a:prstGeom prst="rect">
            <a:avLst/>
          </a:prstGeom>
        </p:spPr>
      </p:pic>
      <p:sp>
        <p:nvSpPr>
          <p:cNvPr id="4" name="TextBox 21">
            <a:extLst>
              <a:ext uri="{FF2B5EF4-FFF2-40B4-BE49-F238E27FC236}">
                <a16:creationId xmlns:a16="http://schemas.microsoft.com/office/drawing/2014/main" id="{9667E297-6A01-1E4C-AA3A-43A2BD9234D4}"/>
              </a:ext>
            </a:extLst>
          </p:cNvPr>
          <p:cNvSpPr txBox="1"/>
          <p:nvPr/>
        </p:nvSpPr>
        <p:spPr>
          <a:xfrm>
            <a:off x="1524000" y="3680642"/>
            <a:ext cx="14770741" cy="746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200000"/>
              </a:lnSpc>
            </a:pPr>
            <a:endParaRPr lang="en-US" sz="2800" b="1" dirty="0">
              <a:effectLst/>
              <a:latin typeface="Poppins" panose="00000500000000000000" pitchFamily="2" charset="0"/>
              <a:ea typeface="Times" panose="02020603050405020304" pitchFamily="18" charset="0"/>
              <a:cs typeface="Poppins" panose="00000500000000000000" pitchFamily="2" charset="0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17A45317-C7DE-BE2F-5FDB-6D04FFB639AF}"/>
              </a:ext>
            </a:extLst>
          </p:cNvPr>
          <p:cNvSpPr txBox="1"/>
          <p:nvPr/>
        </p:nvSpPr>
        <p:spPr>
          <a:xfrm>
            <a:off x="1589343" y="3284380"/>
            <a:ext cx="15708057" cy="5805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/>
              <a:t>Overview:</a:t>
            </a:r>
          </a:p>
          <a:p>
            <a:r>
              <a:rPr lang="en-US" sz="4400" dirty="0"/>
              <a:t>The </a:t>
            </a:r>
            <a:r>
              <a:rPr lang="en-US" sz="4400" dirty="0">
                <a:latin typeface="+mj-lt"/>
              </a:rPr>
              <a:t>digital</a:t>
            </a:r>
            <a:r>
              <a:rPr lang="en-US" sz="4400" dirty="0"/>
              <a:t> landscape faces increasing threats from cyberattacks, particularly phishing attacks and firewall evasion techniques.</a:t>
            </a:r>
          </a:p>
          <a:p>
            <a:endParaRPr lang="en-US" sz="4400" dirty="0"/>
          </a:p>
          <a:p>
            <a:r>
              <a:rPr lang="en-US" sz="4400" b="1" dirty="0"/>
              <a:t>Objective:</a:t>
            </a:r>
          </a:p>
          <a:p>
            <a:r>
              <a:rPr lang="en-US" sz="4400" dirty="0"/>
              <a:t>To simulate phishing attacks using Bash scripts and test the effectiveness of </a:t>
            </a:r>
            <a:r>
              <a:rPr lang="en-US" sz="4400" dirty="0" smtClean="0"/>
              <a:t>firewalls </a:t>
            </a:r>
            <a:r>
              <a:rPr lang="en-US" sz="4400" dirty="0"/>
              <a:t>while identifying potential evasion techniques.</a:t>
            </a:r>
          </a:p>
          <a:p>
            <a:pPr>
              <a:lnSpc>
                <a:spcPts val="3000"/>
              </a:lnSpc>
            </a:pPr>
            <a:endParaRPr lang="en-US" sz="2800" b="1" spc="-89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D02F6D23-5BEC-6FDF-07FB-01272EDF75C9}"/>
              </a:ext>
            </a:extLst>
          </p:cNvPr>
          <p:cNvSpPr txBox="1"/>
          <p:nvPr/>
        </p:nvSpPr>
        <p:spPr>
          <a:xfrm>
            <a:off x="4038338" y="1095938"/>
            <a:ext cx="9411533" cy="66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spc="-150" dirty="0">
                <a:solidFill>
                  <a:srgbClr val="FFFFFF"/>
                </a:solidFill>
                <a:latin typeface="Poppins Medium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155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&#10;&#10;Description automatically generated">
            <a:extLst>
              <a:ext uri="{FF2B5EF4-FFF2-40B4-BE49-F238E27FC236}">
                <a16:creationId xmlns:a16="http://schemas.microsoft.com/office/drawing/2014/main" id="{2981CC07-7C82-1199-A059-D9F4A8CE1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12"/>
            <a:ext cx="18285714" cy="103856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F9B618-DB26-0368-5A2A-67EF35C562F7}"/>
              </a:ext>
            </a:extLst>
          </p:cNvPr>
          <p:cNvSpPr txBox="1"/>
          <p:nvPr/>
        </p:nvSpPr>
        <p:spPr>
          <a:xfrm>
            <a:off x="838200" y="3712339"/>
            <a:ext cx="4267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anose="00000600000000000000" pitchFamily="2" charset="0"/>
                <a:ea typeface="+mj-ea"/>
                <a:cs typeface="Poppins Medium" panose="00000600000000000000" pitchFamily="2" charset="0"/>
              </a:rPr>
              <a:t>Phishing</a:t>
            </a:r>
          </a:p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anose="00000600000000000000" pitchFamily="2" charset="0"/>
                <a:ea typeface="+mj-ea"/>
                <a:cs typeface="Poppins Medium" panose="00000600000000000000" pitchFamily="2" charset="0"/>
              </a:rPr>
              <a:t>Simulation Attack</a:t>
            </a:r>
            <a:endParaRPr lang="en-US" sz="5400" b="1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8F6F8-D724-A2EF-611F-F874FC624CC4}"/>
              </a:ext>
            </a:extLst>
          </p:cNvPr>
          <p:cNvSpPr txBox="1"/>
          <p:nvPr/>
        </p:nvSpPr>
        <p:spPr>
          <a:xfrm>
            <a:off x="7422914" y="1333500"/>
            <a:ext cx="8545286" cy="5607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Tool Used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Zphisher because of its capability to create fake and dummy websites such as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PayPal,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google, Netflix.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Installation of Zphisher and setup.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Creating a phishing link.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Embedding the phishing link into an email using a Bash script.</a:t>
            </a:r>
          </a:p>
        </p:txBody>
      </p:sp>
    </p:spTree>
    <p:extLst>
      <p:ext uri="{BB962C8B-B14F-4D97-AF65-F5344CB8AC3E}">
        <p14:creationId xmlns:p14="http://schemas.microsoft.com/office/powerpoint/2010/main" val="410949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orange border&#10;&#10;Description automatically generated">
            <a:extLst>
              <a:ext uri="{FF2B5EF4-FFF2-40B4-BE49-F238E27FC236}">
                <a16:creationId xmlns:a16="http://schemas.microsoft.com/office/drawing/2014/main" id="{A8BC270E-5EA6-176F-1085-9B8BA98A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A24F2-A54E-9089-DA59-6835E8B261A8}"/>
              </a:ext>
            </a:extLst>
          </p:cNvPr>
          <p:cNvSpPr txBox="1"/>
          <p:nvPr/>
        </p:nvSpPr>
        <p:spPr>
          <a:xfrm>
            <a:off x="3581400" y="1163763"/>
            <a:ext cx="75438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spc="-150" dirty="0">
                <a:solidFill>
                  <a:srgbClr val="FFFFFF"/>
                </a:solidFill>
                <a:latin typeface="Poppins Medium Bold"/>
                <a:ea typeface="Calibri"/>
                <a:cs typeface="Calibri"/>
              </a:rPr>
              <a:t>Zphisher Screenshots</a:t>
            </a:r>
            <a:endParaRPr lang="en-US" sz="5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B408C-1ED5-3F0C-1FE9-0A155BDB63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" y="4370827"/>
            <a:ext cx="7117080" cy="5631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4DB77-28AA-DAF8-6394-8866278B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820" y="4389877"/>
            <a:ext cx="8401016" cy="572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22A20-7037-DC5C-D8B5-877B5A2C0EE2}"/>
              </a:ext>
            </a:extLst>
          </p:cNvPr>
          <p:cNvSpPr txBox="1"/>
          <p:nvPr/>
        </p:nvSpPr>
        <p:spPr>
          <a:xfrm>
            <a:off x="464820" y="2948870"/>
            <a:ext cx="16840200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The attached show the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zphisher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tool and the phishing link to attach on the email body.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http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://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127.0.0.1:4444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554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orange border&#10;&#10;Description automatically generated">
            <a:extLst>
              <a:ext uri="{FF2B5EF4-FFF2-40B4-BE49-F238E27FC236}">
                <a16:creationId xmlns:a16="http://schemas.microsoft.com/office/drawing/2014/main" id="{A8BC270E-5EA6-176F-1085-9B8BA98A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A24F2-A54E-9089-DA59-6835E8B261A8}"/>
              </a:ext>
            </a:extLst>
          </p:cNvPr>
          <p:cNvSpPr txBox="1"/>
          <p:nvPr/>
        </p:nvSpPr>
        <p:spPr>
          <a:xfrm>
            <a:off x="3677492" y="1163763"/>
            <a:ext cx="622850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spc="-150" dirty="0">
                <a:solidFill>
                  <a:srgbClr val="FFFFFF"/>
                </a:solidFill>
                <a:latin typeface="Poppins Medium Bold"/>
              </a:rPr>
              <a:t>Email Screenshots</a:t>
            </a:r>
            <a:endParaRPr lang="en-US" sz="5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132BB-7698-1580-631F-326271986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2857500"/>
            <a:ext cx="7347857" cy="1752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E71A49-5467-5D8E-1F2C-193178A2D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3" y="4882394"/>
            <a:ext cx="7347857" cy="4909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F1026-1AE0-94CC-DCF3-E6E44B163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3029700"/>
            <a:ext cx="8114480" cy="1408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F6B88-A950-FC69-0968-356DB9838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886" y="4593870"/>
            <a:ext cx="7895004" cy="51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orange border&#10;&#10;Description automatically generated">
            <a:extLst>
              <a:ext uri="{FF2B5EF4-FFF2-40B4-BE49-F238E27FC236}">
                <a16:creationId xmlns:a16="http://schemas.microsoft.com/office/drawing/2014/main" id="{A8BC270E-5EA6-176F-1085-9B8BA98A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A24F2-A54E-9089-DA59-6835E8B261A8}"/>
              </a:ext>
            </a:extLst>
          </p:cNvPr>
          <p:cNvSpPr txBox="1"/>
          <p:nvPr/>
        </p:nvSpPr>
        <p:spPr>
          <a:xfrm>
            <a:off x="3677492" y="1163763"/>
            <a:ext cx="577130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spc="-150" dirty="0">
                <a:solidFill>
                  <a:srgbClr val="FFFFFF"/>
                </a:solidFill>
                <a:latin typeface="Poppins Medium Bold"/>
                <a:ea typeface="Calibri"/>
                <a:cs typeface="Calibri"/>
              </a:rPr>
              <a:t>Email Screenshot</a:t>
            </a:r>
            <a:endParaRPr lang="en-US" sz="5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37478-754A-8208-5E59-E2C93782662B}"/>
              </a:ext>
            </a:extLst>
          </p:cNvPr>
          <p:cNvSpPr txBox="1"/>
          <p:nvPr/>
        </p:nvSpPr>
        <p:spPr>
          <a:xfrm>
            <a:off x="457200" y="2927047"/>
            <a:ext cx="9307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Run the script to send the mail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 	./send_html_email.sh</a:t>
            </a:r>
            <a:endParaRPr lang="en-US" sz="32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61175-45B4-CC35-CDF2-DACFC34E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985" y="3662030"/>
            <a:ext cx="11095176" cy="4529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0267E-E96A-471F-DA83-B9B73910860C}"/>
              </a:ext>
            </a:extLst>
          </p:cNvPr>
          <p:cNvSpPr txBox="1"/>
          <p:nvPr/>
        </p:nvSpPr>
        <p:spPr>
          <a:xfrm>
            <a:off x="990600" y="9087428"/>
            <a:ext cx="174525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This is Proof that the target received the email. Once user clicks on the link, they will be re-directed to the cloned Google page where the user will log into their account.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928F4-64D5-42C6-85FD-DBDEAF61AB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34292" y="3699844"/>
            <a:ext cx="5237908" cy="49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orange border&#10;&#10;Description automatically generated">
            <a:extLst>
              <a:ext uri="{FF2B5EF4-FFF2-40B4-BE49-F238E27FC236}">
                <a16:creationId xmlns:a16="http://schemas.microsoft.com/office/drawing/2014/main" id="{A8BC270E-5EA6-176F-1085-9B8BA98A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A24F2-A54E-9089-DA59-6835E8B261A8}"/>
              </a:ext>
            </a:extLst>
          </p:cNvPr>
          <p:cNvSpPr txBox="1"/>
          <p:nvPr/>
        </p:nvSpPr>
        <p:spPr>
          <a:xfrm>
            <a:off x="3677492" y="1163763"/>
            <a:ext cx="897170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spc="-150" dirty="0">
                <a:solidFill>
                  <a:srgbClr val="FFFFFF"/>
                </a:solidFill>
                <a:latin typeface="Poppins Medium Bold"/>
                <a:ea typeface="Calibri"/>
                <a:cs typeface="Calibri"/>
              </a:rPr>
              <a:t>Credentials Screenshot</a:t>
            </a:r>
            <a:endParaRPr lang="en-US" sz="5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19019-2A8A-211B-8E25-D28EABD1B122}"/>
              </a:ext>
            </a:extLst>
          </p:cNvPr>
          <p:cNvSpPr txBox="1"/>
          <p:nvPr/>
        </p:nvSpPr>
        <p:spPr>
          <a:xfrm>
            <a:off x="381000" y="2933700"/>
            <a:ext cx="17449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After the user types in login information and sign in, they will be re-directed to a genuine google page for account recovery whereas,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zphisher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 captures the login details.</a:t>
            </a:r>
            <a:endParaRPr lang="en-US" sz="32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5B694-C6CE-92C7-5A1C-5E134CA2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29100"/>
            <a:ext cx="8610600" cy="571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FF388A-6ED4-8107-2D87-BDB48E0CE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643" y="4229100"/>
            <a:ext cx="8711939" cy="554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54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&#10;&#10;Description automatically generated">
            <a:extLst>
              <a:ext uri="{FF2B5EF4-FFF2-40B4-BE49-F238E27FC236}">
                <a16:creationId xmlns:a16="http://schemas.microsoft.com/office/drawing/2014/main" id="{2981CC07-7C82-1199-A059-D9F4A8CE1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511"/>
            <a:ext cx="18285714" cy="103856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F9B618-DB26-0368-5A2A-67EF35C562F7}"/>
              </a:ext>
            </a:extLst>
          </p:cNvPr>
          <p:cNvSpPr txBox="1"/>
          <p:nvPr/>
        </p:nvSpPr>
        <p:spPr>
          <a:xfrm>
            <a:off x="762000" y="3619500"/>
            <a:ext cx="41910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spc="-150" dirty="0">
                <a:solidFill>
                  <a:srgbClr val="FFFFFF"/>
                </a:solidFill>
                <a:latin typeface="Poppins Medium Bold"/>
                <a:ea typeface="Calibri"/>
                <a:cs typeface="Calibri"/>
              </a:rPr>
              <a:t>Firewall </a:t>
            </a:r>
            <a:endParaRPr lang="en-US" sz="5400" spc="-150" dirty="0" smtClean="0">
              <a:solidFill>
                <a:srgbClr val="FFFFFF"/>
              </a:solidFill>
              <a:latin typeface="Poppins Medium Bold"/>
              <a:ea typeface="Calibri"/>
              <a:cs typeface="Calibri"/>
            </a:endParaRPr>
          </a:p>
          <a:p>
            <a:r>
              <a:rPr lang="en-US" sz="5400" spc="-150" dirty="0" smtClean="0">
                <a:solidFill>
                  <a:srgbClr val="FFFFFF"/>
                </a:solidFill>
                <a:latin typeface="Poppins Medium Bold"/>
                <a:ea typeface="Calibri"/>
                <a:cs typeface="Calibri"/>
              </a:rPr>
              <a:t>Testing &amp; </a:t>
            </a:r>
            <a:r>
              <a:rPr lang="en-US" sz="5400" spc="-150" dirty="0" smtClean="0">
                <a:solidFill>
                  <a:srgbClr val="FFFFFF"/>
                </a:solidFill>
                <a:latin typeface="Poppins Medium Bold"/>
                <a:ea typeface="Calibri"/>
                <a:cs typeface="Calibri"/>
              </a:rPr>
              <a:t>Evasion</a:t>
            </a:r>
            <a:endParaRPr lang="en-US" sz="54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8F6F8-D724-A2EF-611F-F874FC624CC4}"/>
              </a:ext>
            </a:extLst>
          </p:cNvPr>
          <p:cNvSpPr txBox="1"/>
          <p:nvPr/>
        </p:nvSpPr>
        <p:spPr>
          <a:xfrm>
            <a:off x="6553200" y="1125092"/>
            <a:ext cx="10896600" cy="92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Bypassing firewall rules using SSH tunneling.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144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nstalled an uncomplicated Firewall, as it is designed for ease to use.</a:t>
            </a:r>
          </a:p>
          <a:p>
            <a:pPr marL="9144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features a command-line interface with a limited set of straightforward commands and utilizes iptables for configuration.</a:t>
            </a:r>
            <a:endParaRPr lang="en-US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 attacker uses an allowed port (e.g., HTTP) to access services on a blocked port (e.g., FTP).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Demonstrates how attackers can exploit firewall weaknesses.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90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orange border&#10;&#10;Description automatically generated">
            <a:extLst>
              <a:ext uri="{FF2B5EF4-FFF2-40B4-BE49-F238E27FC236}">
                <a16:creationId xmlns:a16="http://schemas.microsoft.com/office/drawing/2014/main" id="{A8BC270E-5EA6-176F-1085-9B8BA98A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A24F2-A54E-9089-DA59-6835E8B261A8}"/>
              </a:ext>
            </a:extLst>
          </p:cNvPr>
          <p:cNvSpPr txBox="1"/>
          <p:nvPr/>
        </p:nvSpPr>
        <p:spPr>
          <a:xfrm>
            <a:off x="3677492" y="1163763"/>
            <a:ext cx="897170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spc="-150" dirty="0">
                <a:solidFill>
                  <a:srgbClr val="FFFFFF"/>
                </a:solidFill>
                <a:latin typeface="Poppins Medium Bold"/>
              </a:rPr>
              <a:t>Testing Firewall Rules</a:t>
            </a:r>
            <a:endParaRPr lang="en-US" sz="5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DB283-6EED-EFA1-DC44-B1E2172C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143500"/>
            <a:ext cx="5943600" cy="480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E0D7A-5FC8-2BDB-AD26-103D6A095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543" y="5143500"/>
            <a:ext cx="6477000" cy="480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4EAFB9-2BF4-A51A-69FC-4E6B5A1D3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1" y="5067300"/>
            <a:ext cx="4876800" cy="4959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9BE3A-FBAA-79D4-DFCA-55D0C1E7E549}"/>
              </a:ext>
            </a:extLst>
          </p:cNvPr>
          <p:cNvSpPr txBox="1"/>
          <p:nvPr/>
        </p:nvSpPr>
        <p:spPr>
          <a:xfrm>
            <a:off x="-381000" y="3023083"/>
            <a:ext cx="18059400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Allowed ports and 22 and 80 and denied ports 21 and 25. </a:t>
            </a: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testing both allowed ports, </a:t>
            </a:r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Both ports 22 and 80 are working as expected. Traffic is allowed</a:t>
            </a:r>
          </a:p>
        </p:txBody>
      </p:sp>
    </p:spTree>
    <p:extLst>
      <p:ext uri="{BB962C8B-B14F-4D97-AF65-F5344CB8AC3E}">
        <p14:creationId xmlns:p14="http://schemas.microsoft.com/office/powerpoint/2010/main" val="2770723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599</Words>
  <Application>Microsoft Office PowerPoint</Application>
  <PresentationFormat>Custom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Tahoma</vt:lpstr>
      <vt:lpstr>Times</vt:lpstr>
      <vt:lpstr>Poppins Medium Bold</vt:lpstr>
      <vt:lpstr>Poppins Medium</vt:lpstr>
      <vt:lpstr>Poppins</vt:lpstr>
      <vt:lpstr>Calibri</vt:lpstr>
      <vt:lpstr>MS Mincho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CyberGirls Fellowship Deck</dc:title>
  <dc:creator>Florence Kabona CG/24/0235 Kenya</dc:creator>
  <cp:lastModifiedBy>wibinah</cp:lastModifiedBy>
  <cp:revision>153</cp:revision>
  <dcterms:created xsi:type="dcterms:W3CDTF">2006-08-16T00:00:00Z</dcterms:created>
  <dcterms:modified xsi:type="dcterms:W3CDTF">2024-08-13T19:25:50Z</dcterms:modified>
  <dc:identifier>DAGAFnJEVzs</dc:identifier>
</cp:coreProperties>
</file>